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0"/>
  </p:notesMasterIdLst>
  <p:sldIdLst>
    <p:sldId id="321" r:id="rId2"/>
    <p:sldId id="324" r:id="rId3"/>
    <p:sldId id="322" r:id="rId4"/>
    <p:sldId id="323" r:id="rId5"/>
    <p:sldId id="325" r:id="rId6"/>
    <p:sldId id="326" r:id="rId7"/>
    <p:sldId id="332" r:id="rId8"/>
    <p:sldId id="33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avchenko" initials="HS" lastIdx="0" clrIdx="0">
    <p:extLst>
      <p:ext uri="{19B8F6BF-5375-455C-9EA6-DF929625EA0E}">
        <p15:presenceInfo xmlns:p15="http://schemas.microsoft.com/office/powerpoint/2012/main" xmlns="" userId="6f44990c936c3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7400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260" autoAdjust="0"/>
  </p:normalViewPr>
  <p:slideViewPr>
    <p:cSldViewPr snapToGrid="0">
      <p:cViewPr varScale="1">
        <p:scale>
          <a:sx n="59" d="100"/>
          <a:sy n="59" d="100"/>
        </p:scale>
        <p:origin x="-15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96E5-6179-41B5-9D12-E82BFFD4EE5C}" type="datetimeFigureOut">
              <a:rPr lang="uk-UA" smtClean="0"/>
              <a:t>29.11.2017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15333-ACC5-4D86-B8D7-9C42145B1C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4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77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Законодавче визначення мантії та нагрудного знаку, як атрибутів здійснення правосуддя має свою передісторію. Відповідно до деяких даних мантії спочатку носили монахи та священнослужителі. В подальшому це вбрання почали одягати судді, оскільки вважалось, що вони призначені «чинити суд Божий на землі». 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309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-Наявність закріплених в законодавстві правил поведінки в судовому засіданні одночасно з обов’язковою присутністю символів судової влади </a:t>
            </a:r>
            <a:r>
              <a:rPr lang="uk-UA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покликана дисциплінувати усіх присутніх у залі судового засідання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викликати в них поважне ставлення до судді як єдиного представника судової влади, та відчуття урочистості процесу здійснення правосуддя.</a:t>
            </a:r>
            <a:endParaRPr lang="uk-UA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-Уявлялось, що мантія судді приховує все людське, символізуючи, що суддя не повинен піддаватись власним людським вадам та емоціям, особистому ставленню до учасників судового розгляду. </a:t>
            </a:r>
            <a:endParaRPr lang="uk-UA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-Чорний колір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обраний теж не випадково: саме цей колір означає неупередженість, підкреслює особливий статус та авторитет судової влади. Можна сміливо стверджувати, що традиція одягатись в мантії для ведення судового процесу є загальноприйнятою в світі. </a:t>
            </a:r>
            <a:endParaRPr lang="uk-UA" dirty="0">
              <a:effectLst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898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відсутності мантії бажано одягати темний традиційний або помірно модний якісний одяг прямокутного силуету, використовуйте контраст темних і білих тонів. В будь-якому разі, одяг не має обмежувати ваші рухи. Одяг, аксесуари, зачіска – важливі деталі іміджу, які мають стійкий несвідомий вплив на учасників процесу. Не допускайте в зачісках, одязі, взутті, прикрасах та інших аксесуарах </a:t>
            </a:r>
            <a:r>
              <a:rPr lang="uk-UA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надмірної яскравості, ексцентричності або розкоші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(це стосується і макіяжу для жінок). Це буде відволікати увагу та може викликати подив, заздрість, неприйняття (саме за це була висміяна суддя районного суду в інтернеті). Тож, потурбуйтеся про </a:t>
            </a:r>
            <a:r>
              <a:rPr lang="uk-UA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охайність зовнішнього вигляду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(акуратні та чисті зачіска, руки, одяг, взуття).</a:t>
            </a:r>
            <a:endParaRPr lang="uk-UA" dirty="0">
              <a:effectLst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1444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Найпершим засобом впливу є належна </a:t>
            </a:r>
            <a:r>
              <a:rPr lang="uk-UA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самопрезентація судді.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Вона завжди спрямована на збудження в суб'єкті впливу певних емоцій з розрахунком на те, що ці емоції викличуть бажану реакцію. Це можуть бути різні </a:t>
            </a:r>
            <a:r>
              <a:rPr lang="uk-UA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поведінкові тактики, певний стиль спілкування.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Але найперше,  що  впливає на сприйняття оточуючими і викликає певне враження про вас,  – це ваш </a:t>
            </a:r>
            <a:r>
              <a:rPr lang="uk-UA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зовнішній  образ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те, як ви йдете по коридору, заходите до зали судових засідань. </a:t>
            </a:r>
            <a:r>
              <a:rPr lang="uk-UA" sz="1200" dirty="0">
                <a:effectLst/>
              </a:rPr>
              <a:t>Те, як ви відкриваєте двері, тримайте поставу, сідайте на стілець, скаже оточуючим про вас дуже багато, адже несе підсвідоме інформаційне навантаження. </a:t>
            </a:r>
            <a:endParaRPr lang="uk-UA" dirty="0">
              <a:effectLst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0430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07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07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0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9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5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8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8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0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6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4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1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407203"/>
            <a:ext cx="9783771" cy="56333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uk-UA" sz="4800" b="1" dirty="0">
                <a:latin typeface="Calibri" panose="020F0502020204030204" pitchFamily="34" charset="0"/>
                <a:cs typeface="Calibri" panose="020F0502020204030204" pitchFamily="34" charset="0"/>
              </a:rPr>
              <a:t>МІНІ-ЛЕКЦІЯ </a:t>
            </a:r>
          </a:p>
          <a:p>
            <a:pPr marL="0" indent="0" algn="ctr">
              <a:buNone/>
            </a:pPr>
            <a:r>
              <a:rPr lang="uk-UA" sz="4800" b="1" dirty="0">
                <a:latin typeface="Calibri" panose="020F0502020204030204" pitchFamily="34" charset="0"/>
                <a:cs typeface="Calibri" panose="020F0502020204030204" pitchFamily="34" charset="0"/>
              </a:rPr>
              <a:t>«СУДДІВСЬКА МАНТІЯ ТА ОБРАЗ СУДДІ»</a:t>
            </a:r>
          </a:p>
          <a:p>
            <a:pPr marL="0" indent="0" algn="ctr">
              <a:buNone/>
            </a:pPr>
            <a:endParaRPr lang="uk-UA" sz="4800" b="1" dirty="0">
              <a:solidFill>
                <a:srgbClr val="96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uk-UA" b="1" i="1" dirty="0"/>
              <a:t>«Мантія передає відчуття урочистості та гідності правосуддя. Тобто суд зайнятий серйозною справою, тому очікує, що всі присутні будуть поводити себе відповідно» Канадський суддя Пол </a:t>
            </a:r>
            <a:r>
              <a:rPr lang="uk-UA" b="1" i="1" dirty="0" err="1"/>
              <a:t>Расмусен</a:t>
            </a:r>
            <a:r>
              <a:rPr lang="uk-UA" b="1" i="1" dirty="0"/>
              <a:t> </a:t>
            </a:r>
            <a:endParaRPr lang="uk-UA" sz="4800" b="1" dirty="0">
              <a:solidFill>
                <a:srgbClr val="96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3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8"/>
          <p:cNvSpPr>
            <a:spLocks noGrp="1"/>
          </p:cNvSpPr>
          <p:nvPr>
            <p:ph idx="1"/>
          </p:nvPr>
        </p:nvSpPr>
        <p:spPr>
          <a:xfrm>
            <a:off x="535392" y="486980"/>
            <a:ext cx="10492826" cy="10647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40000"/>
              </a:buClr>
              <a:buNone/>
            </a:pPr>
            <a:r>
              <a:rPr lang="uk-UA" sz="4800" b="1" dirty="0">
                <a:latin typeface="Calibri" panose="020F0502020204030204" pitchFamily="34" charset="0"/>
              </a:rPr>
              <a:t>ІСТОРІЯ СУДДІВСЬКОЇ МАНТІЇ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750C101-585C-4A3E-812B-D255C1488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xmlns="" id="{4768B81B-D95D-442E-BA41-69614471AF55}"/>
              </a:ext>
            </a:extLst>
          </p:cNvPr>
          <p:cNvSpPr txBox="1">
            <a:spLocks/>
          </p:cNvSpPr>
          <p:nvPr/>
        </p:nvSpPr>
        <p:spPr>
          <a:xfrm>
            <a:off x="535391" y="1551709"/>
            <a:ext cx="10492827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300" b="1" dirty="0">
                <a:solidFill>
                  <a:srgbClr val="637052">
                    <a:lumMod val="7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uk-UA" sz="3300" b="1" dirty="0">
                <a:solidFill>
                  <a:schemeClr val="tx1"/>
                </a:solidFill>
                <a:latin typeface="Calibri" panose="020F0502020204030204" pitchFamily="34" charset="0"/>
              </a:rPr>
              <a:t>Суддівська мантія з'явилася в країнах Європи в середні віка, і походить від одягу священнослужителів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300" b="1" dirty="0">
                <a:solidFill>
                  <a:schemeClr val="tx1"/>
                </a:solidFill>
                <a:latin typeface="Calibri" panose="020F0502020204030204" pitchFamily="34" charset="0"/>
              </a:rPr>
              <a:t>Покриваючи все тіло, вільного крою одяг священиків, що нагадує крила ангелів, повністю відповідав образу духовних осіб як намісників Бога на землі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300" b="1" dirty="0">
                <a:solidFill>
                  <a:schemeClr val="tx1"/>
                </a:solidFill>
                <a:latin typeface="Calibri" panose="020F0502020204030204" pitchFamily="34" charset="0"/>
              </a:rPr>
              <a:t>Судді ж вважалися посланниками Бога при вершенні правосуддя, тому крій був запозичений</a:t>
            </a:r>
            <a:endParaRPr lang="uk-UA" sz="3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1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E71839A-9E8C-4A1F-8A60-F6E5DE281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sp>
        <p:nvSpPr>
          <p:cNvPr id="2" name="Місце для вмісту 1">
            <a:extLst>
              <a:ext uri="{FF2B5EF4-FFF2-40B4-BE49-F238E27FC236}">
                <a16:creationId xmlns:a16="http://schemas.microsoft.com/office/drawing/2014/main" xmlns="" id="{5B172935-B80D-4201-B103-83B6F724F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8351" y="755994"/>
            <a:ext cx="9711321" cy="5256879"/>
          </a:xfrm>
        </p:spPr>
        <p:txBody>
          <a:bodyPr>
            <a:noAutofit/>
          </a:bodyPr>
          <a:lstStyle/>
          <a:p>
            <a:pPr algn="ctr"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uk-UA" sz="3000" b="1" dirty="0"/>
              <a:t>Мантія - символ державної влади, що покликаний нагадувати про особливий статус судді</a:t>
            </a:r>
          </a:p>
          <a:p>
            <a:pPr marL="0" indent="0" algn="ctr">
              <a:buClr>
                <a:srgbClr val="960000"/>
              </a:buClr>
              <a:buNone/>
            </a:pPr>
            <a:endParaRPr lang="uk-UA" sz="3000" b="1" dirty="0"/>
          </a:p>
          <a:p>
            <a:pPr algn="ctr"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uk-UA" sz="3000" b="1" dirty="0"/>
              <a:t>	Приховує все людське (символізує безсторонність, відсутність особистісного ставлення)</a:t>
            </a:r>
          </a:p>
          <a:p>
            <a:pPr marL="0" indent="0" algn="ctr">
              <a:buClr>
                <a:srgbClr val="960000"/>
              </a:buClr>
              <a:buNone/>
            </a:pPr>
            <a:endParaRPr lang="uk-UA" sz="3000" b="1" dirty="0"/>
          </a:p>
          <a:p>
            <a:pPr algn="ctr">
              <a:buClr>
                <a:srgbClr val="960000"/>
              </a:buClr>
              <a:buFont typeface="Wingdings" panose="05000000000000000000" pitchFamily="2" charset="2"/>
              <a:buChar char="Ø"/>
            </a:pPr>
            <a:r>
              <a:rPr lang="uk-UA" sz="3000" b="1" dirty="0"/>
              <a:t> 	Чорний колір   символізує  неупередженість, підкреслює статус і авторитет судової влади</a:t>
            </a:r>
          </a:p>
        </p:txBody>
      </p:sp>
    </p:spTree>
    <p:extLst>
      <p:ext uri="{BB962C8B-B14F-4D97-AF65-F5344CB8AC3E}">
        <p14:creationId xmlns:p14="http://schemas.microsoft.com/office/powerpoint/2010/main" val="342667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8"/>
          <p:cNvSpPr>
            <a:spLocks noGrp="1"/>
          </p:cNvSpPr>
          <p:nvPr>
            <p:ph idx="1"/>
          </p:nvPr>
        </p:nvSpPr>
        <p:spPr>
          <a:xfrm>
            <a:off x="535392" y="486980"/>
            <a:ext cx="10492826" cy="1064729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40000"/>
              </a:buClr>
              <a:buNone/>
            </a:pPr>
            <a:r>
              <a:rPr lang="uk-UA" sz="3700" b="1" dirty="0">
                <a:latin typeface="Calibri" panose="020F0502020204030204" pitchFamily="34" charset="0"/>
              </a:rPr>
              <a:t>СПЕЦІАЛЬНИЙ ПОРЯДОК ЇХ ВИКОРИСТАННЯ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750C101-585C-4A3E-812B-D255C1488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xmlns="" id="{4768B81B-D95D-442E-BA41-69614471AF55}"/>
              </a:ext>
            </a:extLst>
          </p:cNvPr>
          <p:cNvSpPr txBox="1">
            <a:spLocks/>
          </p:cNvSpPr>
          <p:nvPr/>
        </p:nvSpPr>
        <p:spPr>
          <a:xfrm>
            <a:off x="535391" y="1551709"/>
            <a:ext cx="10492827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740000"/>
              </a:buClr>
              <a:buNone/>
            </a:pPr>
            <a:r>
              <a:rPr lang="uk-UA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Рішенням Рада суддів України від 16/05/2003 р. № 13 (зі змінами від 17 березня 2005 року № 20) затверджено зразки мантії та нагрудного знаку судді: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Всі судді повинні мати мантії чорного кольору, виняток: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400" b="1" dirty="0">
                <a:solidFill>
                  <a:schemeClr val="tx1"/>
                </a:solidFill>
                <a:latin typeface="Calibri" panose="020F0502020204030204" pitchFamily="34" charset="0"/>
              </a:rPr>
              <a:t>Суддям Вищих судових Інституцій та Конституційного Суду України дозволено одягати мантії бордового кольору</a:t>
            </a:r>
          </a:p>
        </p:txBody>
      </p:sp>
    </p:spTree>
    <p:extLst>
      <p:ext uri="{BB962C8B-B14F-4D97-AF65-F5344CB8AC3E}">
        <p14:creationId xmlns:p14="http://schemas.microsoft.com/office/powerpoint/2010/main" val="379474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8"/>
          <p:cNvSpPr>
            <a:spLocks noGrp="1"/>
          </p:cNvSpPr>
          <p:nvPr>
            <p:ph idx="1"/>
          </p:nvPr>
        </p:nvSpPr>
        <p:spPr>
          <a:xfrm>
            <a:off x="535392" y="486980"/>
            <a:ext cx="10492826" cy="1771311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740000"/>
              </a:buClr>
              <a:buNone/>
            </a:pPr>
            <a:r>
              <a:rPr lang="ru-RU" sz="4800" b="1" dirty="0">
                <a:latin typeface="Calibri" panose="020F0502020204030204" pitchFamily="34" charset="0"/>
              </a:rPr>
              <a:t>СКЛАДОВІ ІМІДЖА </a:t>
            </a:r>
            <a:br>
              <a:rPr lang="ru-RU" sz="4800" b="1" dirty="0">
                <a:latin typeface="Calibri" panose="020F0502020204030204" pitchFamily="34" charset="0"/>
              </a:rPr>
            </a:br>
            <a:r>
              <a:rPr lang="ru-RU" sz="4800" b="1" dirty="0">
                <a:latin typeface="Calibri" panose="020F0502020204030204" pitchFamily="34" charset="0"/>
              </a:rPr>
              <a:t>СУДДІ-ПРОФЕСІОНАЛА</a:t>
            </a:r>
            <a:endParaRPr lang="uk-UA" sz="4800" b="1" dirty="0">
              <a:latin typeface="Calibri" panose="020F050202020403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750C101-585C-4A3E-812B-D255C1488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xmlns="" id="{4768B81B-D95D-442E-BA41-69614471AF55}"/>
              </a:ext>
            </a:extLst>
          </p:cNvPr>
          <p:cNvSpPr txBox="1">
            <a:spLocks/>
          </p:cNvSpPr>
          <p:nvPr/>
        </p:nvSpPr>
        <p:spPr>
          <a:xfrm>
            <a:off x="535391" y="2064328"/>
            <a:ext cx="10492827" cy="426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chemeClr val="tx1"/>
                </a:solidFill>
                <a:latin typeface="Calibri" panose="020F0502020204030204" pitchFamily="34" charset="0"/>
              </a:rPr>
              <a:t>ПРОФЕСІЙНІ ЗНАННЯ ТА НАВИЧКИ 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chemeClr val="tx1"/>
                </a:solidFill>
                <a:latin typeface="Calibri" panose="020F0502020204030204" pitchFamily="34" charset="0"/>
              </a:rPr>
              <a:t>ПОРЯДНІСТЬ ТА ЧЕСНА РЕПУТАЦІЯ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800" b="1" dirty="0">
                <a:solidFill>
                  <a:schemeClr val="tx1"/>
                </a:solidFill>
                <a:latin typeface="Calibri" panose="020F0502020204030204" pitchFamily="34" charset="0"/>
              </a:rPr>
              <a:t>СТИЛЬ ТА САМОПРЕЗЕНТАЦІЯ </a:t>
            </a:r>
          </a:p>
        </p:txBody>
      </p:sp>
    </p:spTree>
    <p:extLst>
      <p:ext uri="{BB962C8B-B14F-4D97-AF65-F5344CB8AC3E}">
        <p14:creationId xmlns:p14="http://schemas.microsoft.com/office/powerpoint/2010/main" val="172469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750C101-585C-4A3E-812B-D255C1488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xmlns="" id="{4768B81B-D95D-442E-BA41-69614471AF55}"/>
              </a:ext>
            </a:extLst>
          </p:cNvPr>
          <p:cNvSpPr txBox="1">
            <a:spLocks/>
          </p:cNvSpPr>
          <p:nvPr/>
        </p:nvSpPr>
        <p:spPr>
          <a:xfrm>
            <a:off x="886691" y="685798"/>
            <a:ext cx="10141527" cy="5825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Професійні знання та навички буде легше проявити, якщо підсилити їх таким засобом, як САМОПРЕЗЕНТАЦІЯ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Подача власного образу  за допомогою певних зовнішніх засобів: поведінка, зовнішній вигляд, стиль і манера спілкування, таке інше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Направлені на те, щоб викликати повагу та переконання в здатності та вмінні судді вирішувати складні справи, долі окремих людей</a:t>
            </a:r>
            <a:endParaRPr lang="uk-UA" sz="4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0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8"/>
          <p:cNvSpPr>
            <a:spLocks noGrp="1"/>
          </p:cNvSpPr>
          <p:nvPr>
            <p:ph idx="1"/>
          </p:nvPr>
        </p:nvSpPr>
        <p:spPr>
          <a:xfrm>
            <a:off x="536973" y="1551709"/>
            <a:ext cx="4729335" cy="461740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740000"/>
              </a:buClr>
              <a:buNone/>
            </a:pPr>
            <a:r>
              <a:rPr lang="uk-UA" sz="3000" b="1" dirty="0">
                <a:latin typeface="Calibri" panose="020F0502020204030204" pitchFamily="34" charset="0"/>
              </a:rPr>
              <a:t>ПОЛЯГАЄ В ДОСИТЬ СИЛЬНОМУ ВПЛИВІ ЗАГАЛЬНОГО ОЦІНОЧНОГО ВРАЖЕННЯ ПРО ЛЮДИНУ НА СПРИЙМАННЯ ЇЇ ВЧИНКІВ ТА ОСОБИСТІСНИХ ЯКОСТЕЙ В УМОВАХ ДЕФІЦИТУ ІНФОРМАЦІЇ ПРО ЛЮДИНУ 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750C101-585C-4A3E-812B-D255C1488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  <p:sp>
        <p:nvSpPr>
          <p:cNvPr id="5" name="Content Placeholder 8">
            <a:extLst>
              <a:ext uri="{FF2B5EF4-FFF2-40B4-BE49-F238E27FC236}">
                <a16:creationId xmlns:a16="http://schemas.microsoft.com/office/drawing/2014/main" xmlns="" id="{4768B81B-D95D-442E-BA41-69614471AF55}"/>
              </a:ext>
            </a:extLst>
          </p:cNvPr>
          <p:cNvSpPr txBox="1">
            <a:spLocks/>
          </p:cNvSpPr>
          <p:nvPr/>
        </p:nvSpPr>
        <p:spPr>
          <a:xfrm>
            <a:off x="5555673" y="1398136"/>
            <a:ext cx="5472545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Якщо загальне враження про людину сприятливе, то її позитивні якості переоцінюються, а негативні — не помічаються або ж виправдовуються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000" b="1" dirty="0">
                <a:solidFill>
                  <a:schemeClr val="tx1"/>
                </a:solidFill>
                <a:latin typeface="Calibri" panose="020F0502020204030204" pitchFamily="34" charset="0"/>
              </a:rPr>
              <a:t>Якщо загальне враження про людину негативне, то навіть позитивні вчинки трактуються упереджено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xmlns="" id="{CA6488E8-2504-4D78-BBA4-F4045391D16A}"/>
              </a:ext>
            </a:extLst>
          </p:cNvPr>
          <p:cNvSpPr/>
          <p:nvPr/>
        </p:nvSpPr>
        <p:spPr>
          <a:xfrm>
            <a:off x="536973" y="362795"/>
            <a:ext cx="10491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/>
              <a:t>«ЕФЕКТ ОРЕОЛУ» </a:t>
            </a:r>
          </a:p>
        </p:txBody>
      </p:sp>
    </p:spTree>
    <p:extLst>
      <p:ext uri="{BB962C8B-B14F-4D97-AF65-F5344CB8AC3E}">
        <p14:creationId xmlns:p14="http://schemas.microsoft.com/office/powerpoint/2010/main" val="374626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8">
            <a:extLst>
              <a:ext uri="{FF2B5EF4-FFF2-40B4-BE49-F238E27FC236}">
                <a16:creationId xmlns:a16="http://schemas.microsoft.com/office/drawing/2014/main" xmlns="" id="{4768B81B-D95D-442E-BA41-69614471AF55}"/>
              </a:ext>
            </a:extLst>
          </p:cNvPr>
          <p:cNvSpPr txBox="1">
            <a:spLocks/>
          </p:cNvSpPr>
          <p:nvPr/>
        </p:nvSpPr>
        <p:spPr>
          <a:xfrm>
            <a:off x="5555673" y="1398136"/>
            <a:ext cx="5472545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endParaRPr lang="uk-UA" sz="3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96" y="901226"/>
            <a:ext cx="10809712" cy="571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7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4396</TotalTime>
  <Words>690</Words>
  <Application>Microsoft Office PowerPoint</Application>
  <PresentationFormat>Произвольный</PresentationFormat>
  <Paragraphs>41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АСПЕКТИ</dc:title>
  <dc:creator>Hanna Savchenko</dc:creator>
  <cp:lastModifiedBy>Семенюк Вікторія Миколаївна</cp:lastModifiedBy>
  <cp:revision>165</cp:revision>
  <dcterms:created xsi:type="dcterms:W3CDTF">2017-08-29T15:16:49Z</dcterms:created>
  <dcterms:modified xsi:type="dcterms:W3CDTF">2017-11-29T08:19:40Z</dcterms:modified>
</cp:coreProperties>
</file>